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4" r:id="rId7"/>
    <p:sldId id="263" r:id="rId8"/>
    <p:sldId id="265" r:id="rId9"/>
    <p:sldId id="261"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71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63" autoAdjust="0"/>
  </p:normalViewPr>
  <p:slideViewPr>
    <p:cSldViewPr>
      <p:cViewPr varScale="1">
        <p:scale>
          <a:sx n="99" d="100"/>
          <a:sy n="99" d="100"/>
        </p:scale>
        <p:origin x="-2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6CC97-B610-4594-BE76-91D62ECD82F0}"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C97-B610-4594-BE76-91D62ECD82F0}"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C97-B610-4594-BE76-91D62ECD82F0}"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C97-B610-4594-BE76-91D62ECD82F0}"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C97-B610-4594-BE76-91D62ECD82F0}"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06CC97-B610-4594-BE76-91D62ECD82F0}"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06CC97-B610-4594-BE76-91D62ECD82F0}" type="datetimeFigureOut">
              <a:rPr lang="en-US" smtClean="0"/>
              <a:pPr/>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C97-B610-4594-BE76-91D62ECD82F0}" type="datetimeFigureOut">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C97-B610-4594-BE76-91D62ECD82F0}" type="datetimeFigureOut">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6CC97-B610-4594-BE76-91D62ECD82F0}"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6CC97-B610-4594-BE76-91D62ECD82F0}"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8CA0F-075C-4A82-8561-56ACDFFCDA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871C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6CC97-B610-4594-BE76-91D62ECD82F0}" type="datetimeFigureOut">
              <a:rPr lang="en-US" smtClean="0"/>
              <a:pPr/>
              <a:t>8/28/2019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8CA0F-075C-4A82-8561-56ACDFFCDA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429000"/>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300" b="0" i="0" u="none" strike="noStrike" kern="1200" cap="none" spc="0" normalizeH="0" baseline="0" noProof="0" dirty="0" smtClean="0">
                <a:ln>
                  <a:noFill/>
                </a:ln>
                <a:solidFill>
                  <a:schemeClr val="tx1"/>
                </a:solidFill>
                <a:effectLst/>
                <a:uLnTx/>
                <a:uFillTx/>
                <a:latin typeface="Cooper Black" pitchFamily="18" charset="0"/>
                <a:ea typeface="+mj-ea"/>
                <a:cs typeface="+mj-cs"/>
              </a:rPr>
              <a:t>Art &amp; the Environment</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Calibri" pitchFamily="34" charset="0"/>
                <a:ea typeface="+mj-ea"/>
                <a:cs typeface="+mj-cs"/>
              </a:rPr>
              <a:t>Lesson </a:t>
            </a:r>
            <a:r>
              <a:rPr kumimoji="0" lang="en-US" sz="3600" b="0" i="0" u="none" strike="noStrike" kern="1200" cap="none" spc="0" normalizeH="0" baseline="0" noProof="0" dirty="0" smtClean="0">
                <a:ln>
                  <a:noFill/>
                </a:ln>
                <a:solidFill>
                  <a:schemeClr val="tx1"/>
                </a:solidFill>
                <a:effectLst/>
                <a:uLnTx/>
                <a:uFillTx/>
                <a:latin typeface="Calibri" pitchFamily="34" charset="0"/>
                <a:ea typeface="+mj-ea"/>
                <a:cs typeface="+mj-cs"/>
              </a:rPr>
              <a:t>2: Changing Landscapes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28600" y="6248400"/>
            <a:ext cx="2667000" cy="369332"/>
          </a:xfrm>
          <a:prstGeom prst="rect">
            <a:avLst/>
          </a:prstGeom>
          <a:noFill/>
        </p:spPr>
        <p:txBody>
          <a:bodyPr wrap="square" rtlCol="0">
            <a:spAutoFit/>
          </a:bodyPr>
          <a:lstStyle/>
          <a:p>
            <a:r>
              <a:rPr lang="en-US" dirty="0" smtClean="0"/>
              <a:t>www.albanyinstitute.org</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6400" y="6172200"/>
            <a:ext cx="3526971" cy="572756"/>
          </a:xfrm>
          <a:prstGeom prst="rect">
            <a:avLst/>
          </a:prstGeom>
        </p:spPr>
      </p:pic>
      <p:pic>
        <p:nvPicPr>
          <p:cNvPr id="9" name="Picture 8" descr="1977.17_Ary Henry.jpg"/>
          <p:cNvPicPr>
            <a:picLocks noChangeAspect="1"/>
          </p:cNvPicPr>
          <p:nvPr/>
        </p:nvPicPr>
        <p:blipFill>
          <a:blip r:embed="rId3" cstate="print"/>
          <a:stretch>
            <a:fillRect/>
          </a:stretch>
        </p:blipFill>
        <p:spPr>
          <a:xfrm>
            <a:off x="0" y="0"/>
            <a:ext cx="9144000" cy="29489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32d_Cole_AmericanScenery_pg.26_CV553_B1.F5.jpg"/>
          <p:cNvPicPr>
            <a:picLocks noChangeAspect="1"/>
          </p:cNvPicPr>
          <p:nvPr/>
        </p:nvPicPr>
        <p:blipFill>
          <a:blip r:embed="rId2" cstate="print"/>
          <a:stretch>
            <a:fillRect/>
          </a:stretch>
        </p:blipFill>
        <p:spPr>
          <a:xfrm>
            <a:off x="0" y="0"/>
            <a:ext cx="4649724" cy="6858000"/>
          </a:xfrm>
          <a:prstGeom prst="rect">
            <a:avLst/>
          </a:prstGeom>
        </p:spPr>
      </p:pic>
      <p:sp>
        <p:nvSpPr>
          <p:cNvPr id="5" name="Rectangle 4"/>
          <p:cNvSpPr/>
          <p:nvPr/>
        </p:nvSpPr>
        <p:spPr>
          <a:xfrm>
            <a:off x="2971800" y="2133600"/>
            <a:ext cx="1295400" cy="838200"/>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AutoShape 3"/>
          <p:cNvSpPr>
            <a:spLocks noChangeArrowheads="1"/>
          </p:cNvSpPr>
          <p:nvPr/>
        </p:nvSpPr>
        <p:spPr bwMode="auto">
          <a:xfrm rot="20653935">
            <a:off x="4234482" y="2259590"/>
            <a:ext cx="990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540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5124" name="Picture 4"/>
          <p:cNvPicPr>
            <a:picLocks noChangeAspect="1" noChangeArrowheads="1"/>
          </p:cNvPicPr>
          <p:nvPr/>
        </p:nvPicPr>
        <p:blipFill>
          <a:blip r:embed="rId3" cstate="print"/>
          <a:srcRect/>
          <a:stretch>
            <a:fillRect/>
          </a:stretch>
        </p:blipFill>
        <p:spPr bwMode="auto">
          <a:xfrm>
            <a:off x="5257800" y="457200"/>
            <a:ext cx="3886200" cy="2427990"/>
          </a:xfrm>
          <a:prstGeom prst="rect">
            <a:avLst/>
          </a:prstGeom>
          <a:noFill/>
          <a:ln w="9525" algn="in">
            <a:noFill/>
            <a:miter lim="800000"/>
            <a:headEnd/>
            <a:tailEnd/>
          </a:ln>
          <a:effectLst/>
        </p:spPr>
      </p:pic>
      <p:sp>
        <p:nvSpPr>
          <p:cNvPr id="5125" name="Text Box 5"/>
          <p:cNvSpPr txBox="1">
            <a:spLocks noChangeArrowheads="1"/>
          </p:cNvSpPr>
          <p:nvPr/>
        </p:nvSpPr>
        <p:spPr bwMode="auto">
          <a:xfrm>
            <a:off x="4724400" y="6248400"/>
            <a:ext cx="4114800" cy="400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Times New Roman" pitchFamily="18" charset="0"/>
                <a:cs typeface="Arial" pitchFamily="34" charset="0"/>
              </a:rPr>
              <a:t>Thomas Cole, excerpt from his “Lecture on American Scenery”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Times New Roman" pitchFamily="18" charset="0"/>
                <a:cs typeface="Arial" pitchFamily="34" charset="0"/>
              </a:rPr>
              <a:t>published in </a:t>
            </a:r>
            <a:r>
              <a:rPr kumimoji="0" lang="en-US" sz="1200" b="0" i="1" u="none" strike="noStrike" cap="none" normalizeH="0" baseline="0" dirty="0" smtClean="0">
                <a:ln>
                  <a:noFill/>
                </a:ln>
                <a:effectLst/>
                <a:latin typeface="Times New Roman" pitchFamily="18" charset="0"/>
                <a:cs typeface="Arial" pitchFamily="34" charset="0"/>
              </a:rPr>
              <a:t>The Northern Light</a:t>
            </a:r>
            <a:r>
              <a:rPr kumimoji="0" lang="en-US" sz="1200" b="0" i="0" u="none" strike="noStrike" cap="none" normalizeH="0" baseline="0" dirty="0" smtClean="0">
                <a:ln>
                  <a:noFill/>
                </a:ln>
                <a:effectLst/>
                <a:latin typeface="Times New Roman" pitchFamily="18" charset="0"/>
                <a:cs typeface="Arial" pitchFamily="34" charset="0"/>
              </a:rPr>
              <a:t>, 1841</a:t>
            </a:r>
            <a:endParaRPr kumimoji="0" lang="en-US" sz="1200" b="0" i="0" u="none" strike="noStrike" cap="none" normalizeH="0" baseline="0" dirty="0" smtClean="0">
              <a:ln>
                <a:noFill/>
              </a:ln>
              <a:effectLst/>
              <a:latin typeface="Arial" pitchFamily="34" charset="0"/>
              <a:cs typeface="Arial" pitchFamily="34" charset="0"/>
            </a:endParaRPr>
          </a:p>
        </p:txBody>
      </p:sp>
      <p:sp>
        <p:nvSpPr>
          <p:cNvPr id="9" name="TextBox 8"/>
          <p:cNvSpPr txBox="1"/>
          <p:nvPr/>
        </p:nvSpPr>
        <p:spPr>
          <a:xfrm>
            <a:off x="5029200" y="3200400"/>
            <a:ext cx="3886200" cy="1754326"/>
          </a:xfrm>
          <a:prstGeom prst="rect">
            <a:avLst/>
          </a:prstGeom>
          <a:noFill/>
        </p:spPr>
        <p:txBody>
          <a:bodyPr wrap="square" rtlCol="0">
            <a:spAutoFit/>
          </a:bodyPr>
          <a:lstStyle/>
          <a:p>
            <a:r>
              <a:rPr lang="en-US" dirty="0" smtClean="0"/>
              <a:t>What is Thomas Cole talking about in this quote?</a:t>
            </a:r>
          </a:p>
          <a:p>
            <a:endParaRPr lang="en-US" dirty="0"/>
          </a:p>
          <a:p>
            <a:r>
              <a:rPr lang="en-US" dirty="0" smtClean="0"/>
              <a:t>What concerns is he expressing?</a:t>
            </a:r>
          </a:p>
          <a:p>
            <a:endParaRPr lang="en-US" dirty="0"/>
          </a:p>
          <a:p>
            <a:r>
              <a:rPr lang="en-US" dirty="0" smtClean="0"/>
              <a:t>How would you describe his tone?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4876800" cy="3556000"/>
          </a:xfrm>
          <a:prstGeom prst="rect">
            <a:avLst/>
          </a:prstGeom>
          <a:noFill/>
          <a:ln w="9525" algn="in">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267200" y="3537308"/>
            <a:ext cx="4876800" cy="3320692"/>
          </a:xfrm>
          <a:prstGeom prst="rect">
            <a:avLst/>
          </a:prstGeom>
          <a:noFill/>
          <a:ln w="9525" algn="in">
            <a:noFill/>
            <a:miter lim="800000"/>
            <a:headEnd/>
            <a:tailEnd/>
          </a:ln>
          <a:effectLst/>
        </p:spPr>
      </p:pic>
      <p:sp>
        <p:nvSpPr>
          <p:cNvPr id="4" name="Title 1"/>
          <p:cNvSpPr txBox="1">
            <a:spLocks/>
          </p:cNvSpPr>
          <p:nvPr/>
        </p:nvSpPr>
        <p:spPr>
          <a:xfrm>
            <a:off x="5105400" y="152400"/>
            <a:ext cx="3831771" cy="6858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Compare and Contrast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148" name="Text Box 4"/>
          <p:cNvSpPr txBox="1">
            <a:spLocks noChangeArrowheads="1"/>
          </p:cNvSpPr>
          <p:nvPr/>
        </p:nvSpPr>
        <p:spPr bwMode="auto">
          <a:xfrm>
            <a:off x="914400" y="6400800"/>
            <a:ext cx="33147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Albany, NY; </a:t>
            </a:r>
            <a:r>
              <a:rPr kumimoji="0" lang="en-US" sz="1200" b="0" i="0" u="none" strike="noStrike" cap="none" normalizeH="0" baseline="0" dirty="0" smtClean="0">
                <a:ln>
                  <a:noFill/>
                </a:ln>
                <a:effectLst/>
                <a:latin typeface="Times New Roman" pitchFamily="18" charset="0"/>
                <a:cs typeface="Arial" pitchFamily="34" charset="0"/>
              </a:rPr>
              <a:t>Drawn by John William Hill (1812-1879), Lithograph, 1853, U1977.64</a:t>
            </a:r>
            <a:endParaRPr kumimoji="0" lang="en-US" sz="1800" b="0" i="0" u="none" strike="noStrike" cap="none" normalizeH="0" baseline="0" dirty="0" smtClean="0">
              <a:ln>
                <a:noFill/>
              </a:ln>
              <a:effectLst/>
              <a:latin typeface="Arial" pitchFamily="34" charset="0"/>
              <a:cs typeface="Arial" pitchFamily="34" charset="0"/>
            </a:endParaRPr>
          </a:p>
        </p:txBody>
      </p:sp>
      <p:sp>
        <p:nvSpPr>
          <p:cNvPr id="6149" name="Text Box 5"/>
          <p:cNvSpPr txBox="1">
            <a:spLocks noChangeArrowheads="1"/>
          </p:cNvSpPr>
          <p:nvPr/>
        </p:nvSpPr>
        <p:spPr bwMode="auto">
          <a:xfrm>
            <a:off x="4876800" y="2819400"/>
            <a:ext cx="39243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Albany from the East Side of the River; </a:t>
            </a:r>
            <a:r>
              <a:rPr kumimoji="0" lang="en-US" sz="1200" b="0" i="0" u="none" strike="noStrike" cap="none" normalizeH="0" baseline="0" dirty="0" smtClean="0">
                <a:ln>
                  <a:noFill/>
                </a:ln>
                <a:effectLst/>
                <a:latin typeface="Times New Roman" pitchFamily="18" charset="0"/>
                <a:cs typeface="Arial" pitchFamily="34" charset="0"/>
              </a:rPr>
              <a:t>William Hart (1823-1894), 1846, Oil on canvas, Albany Institute of History &amp; Art Purchase, x1940.636.2</a:t>
            </a:r>
            <a:endParaRPr kumimoji="0" lang="en-US" sz="1800" b="0" i="0" u="none" strike="noStrike" cap="none" normalizeH="0" baseline="0" dirty="0" smtClean="0">
              <a:ln>
                <a:noFill/>
              </a:ln>
              <a:effectLst/>
              <a:latin typeface="Arial" pitchFamily="34" charset="0"/>
              <a:cs typeface="Arial" pitchFamily="34" charset="0"/>
            </a:endParaRPr>
          </a:p>
        </p:txBody>
      </p:sp>
      <p:sp>
        <p:nvSpPr>
          <p:cNvPr id="7" name="TextBox 6"/>
          <p:cNvSpPr txBox="1"/>
          <p:nvPr/>
        </p:nvSpPr>
        <p:spPr>
          <a:xfrm>
            <a:off x="5334000" y="990600"/>
            <a:ext cx="3429000" cy="923330"/>
          </a:xfrm>
          <a:prstGeom prst="rect">
            <a:avLst/>
          </a:prstGeom>
          <a:noFill/>
        </p:spPr>
        <p:txBody>
          <a:bodyPr wrap="square" rtlCol="0">
            <a:spAutoFit/>
          </a:bodyPr>
          <a:lstStyle/>
          <a:p>
            <a:r>
              <a:rPr lang="en-US" dirty="0" smtClean="0"/>
              <a:t>How are these images similar?</a:t>
            </a:r>
          </a:p>
          <a:p>
            <a:endParaRPr lang="en-US" dirty="0"/>
          </a:p>
          <a:p>
            <a:r>
              <a:rPr lang="en-US" dirty="0" smtClean="0"/>
              <a:t>How are they different?</a:t>
            </a:r>
            <a:endParaRPr lang="en-US" dirty="0"/>
          </a:p>
        </p:txBody>
      </p:sp>
      <p:sp>
        <p:nvSpPr>
          <p:cNvPr id="8" name="TextBox 7"/>
          <p:cNvSpPr txBox="1"/>
          <p:nvPr/>
        </p:nvSpPr>
        <p:spPr>
          <a:xfrm>
            <a:off x="533400" y="3962400"/>
            <a:ext cx="3429000" cy="1754326"/>
          </a:xfrm>
          <a:prstGeom prst="rect">
            <a:avLst/>
          </a:prstGeom>
          <a:noFill/>
        </p:spPr>
        <p:txBody>
          <a:bodyPr wrap="square" rtlCol="0">
            <a:spAutoFit/>
          </a:bodyPr>
          <a:lstStyle/>
          <a:p>
            <a:r>
              <a:rPr lang="en-US" dirty="0" smtClean="0"/>
              <a:t>What do you think the purpose of the images are?</a:t>
            </a:r>
          </a:p>
          <a:p>
            <a:endParaRPr lang="en-US" dirty="0"/>
          </a:p>
          <a:p>
            <a:r>
              <a:rPr lang="en-US" dirty="0" smtClean="0"/>
              <a:t>Why do you think the images portray the city of Albany the way that they do?</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6675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2460" y="381000"/>
            <a:ext cx="9176460" cy="62484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51371" cy="68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The Industrial Revolution</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u1977.146_Newark Lime &amp; Cement.jpg"/>
          <p:cNvPicPr>
            <a:picLocks noChangeAspect="1"/>
          </p:cNvPicPr>
          <p:nvPr/>
        </p:nvPicPr>
        <p:blipFill>
          <a:blip r:embed="rId2" cstate="print"/>
          <a:stretch>
            <a:fillRect/>
          </a:stretch>
        </p:blipFill>
        <p:spPr>
          <a:xfrm>
            <a:off x="0" y="1295400"/>
            <a:ext cx="5638800" cy="4618177"/>
          </a:xfrm>
          <a:prstGeom prst="rect">
            <a:avLst/>
          </a:prstGeom>
        </p:spPr>
      </p:pic>
      <p:sp>
        <p:nvSpPr>
          <p:cNvPr id="5" name="TextBox 4"/>
          <p:cNvSpPr txBox="1"/>
          <p:nvPr/>
        </p:nvSpPr>
        <p:spPr>
          <a:xfrm>
            <a:off x="5791200" y="1295400"/>
            <a:ext cx="3124200" cy="461665"/>
          </a:xfrm>
          <a:prstGeom prst="rect">
            <a:avLst/>
          </a:prstGeom>
          <a:noFill/>
        </p:spPr>
        <p:txBody>
          <a:bodyPr wrap="square" rtlCol="0">
            <a:spAutoFit/>
          </a:bodyPr>
          <a:lstStyle/>
          <a:p>
            <a:r>
              <a:rPr lang="en-US" sz="2400" dirty="0" smtClean="0"/>
              <a:t>What was it?</a:t>
            </a:r>
            <a:endParaRPr lang="en-US" sz="2400" dirty="0"/>
          </a:p>
        </p:txBody>
      </p:sp>
      <p:sp>
        <p:nvSpPr>
          <p:cNvPr id="6" name="TextBox 5"/>
          <p:cNvSpPr txBox="1"/>
          <p:nvPr/>
        </p:nvSpPr>
        <p:spPr>
          <a:xfrm>
            <a:off x="5867400" y="1905000"/>
            <a:ext cx="3048000" cy="646331"/>
          </a:xfrm>
          <a:prstGeom prst="rect">
            <a:avLst/>
          </a:prstGeom>
          <a:noFill/>
        </p:spPr>
        <p:txBody>
          <a:bodyPr wrap="square" rtlCol="0">
            <a:spAutoFit/>
          </a:bodyPr>
          <a:lstStyle/>
          <a:p>
            <a:pPr>
              <a:buFont typeface="Arial" pitchFamily="34" charset="0"/>
              <a:buChar char="•"/>
            </a:pPr>
            <a:r>
              <a:rPr lang="en-US" dirty="0" smtClean="0"/>
              <a:t>Started in Great Britain during the late 1700s</a:t>
            </a:r>
          </a:p>
        </p:txBody>
      </p:sp>
      <p:sp>
        <p:nvSpPr>
          <p:cNvPr id="7" name="TextBox 6"/>
          <p:cNvSpPr txBox="1"/>
          <p:nvPr/>
        </p:nvSpPr>
        <p:spPr>
          <a:xfrm>
            <a:off x="5867400" y="2667000"/>
            <a:ext cx="2362200" cy="369332"/>
          </a:xfrm>
          <a:prstGeom prst="rect">
            <a:avLst/>
          </a:prstGeom>
          <a:noFill/>
        </p:spPr>
        <p:txBody>
          <a:bodyPr wrap="square" rtlCol="0">
            <a:spAutoFit/>
          </a:bodyPr>
          <a:lstStyle/>
          <a:p>
            <a:pPr>
              <a:buFont typeface="Arial" pitchFamily="34" charset="0"/>
              <a:buChar char="•"/>
            </a:pPr>
            <a:r>
              <a:rPr lang="en-US" dirty="0" smtClean="0"/>
              <a:t>Lasted over 100 years</a:t>
            </a:r>
            <a:endParaRPr lang="en-US" dirty="0"/>
          </a:p>
        </p:txBody>
      </p:sp>
      <p:sp>
        <p:nvSpPr>
          <p:cNvPr id="8" name="TextBox 7"/>
          <p:cNvSpPr txBox="1"/>
          <p:nvPr/>
        </p:nvSpPr>
        <p:spPr>
          <a:xfrm>
            <a:off x="5867400" y="3124200"/>
            <a:ext cx="2362200" cy="1200329"/>
          </a:xfrm>
          <a:prstGeom prst="rect">
            <a:avLst/>
          </a:prstGeom>
          <a:noFill/>
        </p:spPr>
        <p:txBody>
          <a:bodyPr wrap="square" rtlCol="0">
            <a:spAutoFit/>
          </a:bodyPr>
          <a:lstStyle/>
          <a:p>
            <a:pPr>
              <a:buFont typeface="Arial" pitchFamily="34" charset="0"/>
              <a:buChar char="•"/>
            </a:pPr>
            <a:r>
              <a:rPr lang="en-US" dirty="0" smtClean="0"/>
              <a:t>Change from hand-crafted goods to machine produced goods</a:t>
            </a:r>
            <a:endParaRPr lang="en-US" dirty="0"/>
          </a:p>
        </p:txBody>
      </p:sp>
      <p:sp>
        <p:nvSpPr>
          <p:cNvPr id="9" name="TextBox 8"/>
          <p:cNvSpPr txBox="1"/>
          <p:nvPr/>
        </p:nvSpPr>
        <p:spPr>
          <a:xfrm>
            <a:off x="5867400" y="4419600"/>
            <a:ext cx="2362200" cy="923330"/>
          </a:xfrm>
          <a:prstGeom prst="rect">
            <a:avLst/>
          </a:prstGeom>
          <a:noFill/>
        </p:spPr>
        <p:txBody>
          <a:bodyPr wrap="square" rtlCol="0">
            <a:spAutoFit/>
          </a:bodyPr>
          <a:lstStyle/>
          <a:p>
            <a:pPr>
              <a:buFont typeface="Arial" pitchFamily="34" charset="0"/>
              <a:buChar char="•"/>
            </a:pPr>
            <a:r>
              <a:rPr lang="en-US" dirty="0" smtClean="0"/>
              <a:t>Technological advancement and new inventions</a:t>
            </a:r>
            <a:endParaRPr lang="en-US" dirty="0"/>
          </a:p>
        </p:txBody>
      </p:sp>
      <p:sp>
        <p:nvSpPr>
          <p:cNvPr id="11" name="TextBox 10"/>
          <p:cNvSpPr txBox="1"/>
          <p:nvPr/>
        </p:nvSpPr>
        <p:spPr>
          <a:xfrm>
            <a:off x="381000" y="6027003"/>
            <a:ext cx="4876800" cy="830997"/>
          </a:xfrm>
          <a:prstGeom prst="rect">
            <a:avLst/>
          </a:prstGeom>
          <a:noFill/>
        </p:spPr>
        <p:txBody>
          <a:bodyPr wrap="square" rtlCol="0">
            <a:spAutoFit/>
          </a:bodyPr>
          <a:lstStyle/>
          <a:p>
            <a:r>
              <a:rPr lang="en-US" sz="1200" dirty="0" err="1" smtClean="0"/>
              <a:t>Newwark</a:t>
            </a:r>
            <a:r>
              <a:rPr lang="en-US" sz="1200" dirty="0" smtClean="0"/>
              <a:t> Lime &amp; Cement Manufacturing Co.’s Works, </a:t>
            </a:r>
            <a:r>
              <a:rPr lang="en-US" sz="1200" dirty="0" err="1" smtClean="0"/>
              <a:t>Roundout</a:t>
            </a:r>
            <a:r>
              <a:rPr lang="en-US" sz="1200" dirty="0" smtClean="0"/>
              <a:t>, NY 1880</a:t>
            </a:r>
          </a:p>
          <a:p>
            <a:r>
              <a:rPr lang="en-US" sz="1200" dirty="0" smtClean="0"/>
              <a:t>Unidentified printer</a:t>
            </a:r>
          </a:p>
          <a:p>
            <a:r>
              <a:rPr lang="en-US" sz="1200" dirty="0" smtClean="0"/>
              <a:t>Lithograph</a:t>
            </a:r>
          </a:p>
          <a:p>
            <a:r>
              <a:rPr lang="en-US" sz="1200" dirty="0" smtClean="0"/>
              <a:t>U1977.146</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51371" cy="68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The Industrial Revolution</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590800" y="838200"/>
            <a:ext cx="3810000" cy="369332"/>
          </a:xfrm>
          <a:prstGeom prst="rect">
            <a:avLst/>
          </a:prstGeom>
          <a:noFill/>
        </p:spPr>
        <p:txBody>
          <a:bodyPr wrap="square" rtlCol="0">
            <a:spAutoFit/>
          </a:bodyPr>
          <a:lstStyle/>
          <a:p>
            <a:pPr algn="ctr"/>
            <a:r>
              <a:rPr lang="en-US" dirty="0" smtClean="0"/>
              <a:t>How did it change the United States?</a:t>
            </a:r>
            <a:endParaRPr lang="en-US" dirty="0"/>
          </a:p>
        </p:txBody>
      </p:sp>
      <p:sp>
        <p:nvSpPr>
          <p:cNvPr id="4" name="TextBox 3"/>
          <p:cNvSpPr txBox="1"/>
          <p:nvPr/>
        </p:nvSpPr>
        <p:spPr>
          <a:xfrm>
            <a:off x="152400" y="1447800"/>
            <a:ext cx="3048000" cy="369332"/>
          </a:xfrm>
          <a:prstGeom prst="rect">
            <a:avLst/>
          </a:prstGeom>
          <a:noFill/>
        </p:spPr>
        <p:txBody>
          <a:bodyPr wrap="square" rtlCol="0">
            <a:spAutoFit/>
          </a:bodyPr>
          <a:lstStyle/>
          <a:p>
            <a:pPr>
              <a:buFont typeface="Arial" pitchFamily="34" charset="0"/>
              <a:buChar char="•"/>
            </a:pPr>
            <a:r>
              <a:rPr lang="en-US" dirty="0" smtClean="0"/>
              <a:t>Rapid urbanizations</a:t>
            </a:r>
          </a:p>
        </p:txBody>
      </p:sp>
      <p:sp>
        <p:nvSpPr>
          <p:cNvPr id="5" name="TextBox 4"/>
          <p:cNvSpPr txBox="1"/>
          <p:nvPr/>
        </p:nvSpPr>
        <p:spPr>
          <a:xfrm>
            <a:off x="152400" y="1905000"/>
            <a:ext cx="3048000" cy="369332"/>
          </a:xfrm>
          <a:prstGeom prst="rect">
            <a:avLst/>
          </a:prstGeom>
          <a:noFill/>
        </p:spPr>
        <p:txBody>
          <a:bodyPr wrap="square" rtlCol="0">
            <a:spAutoFit/>
          </a:bodyPr>
          <a:lstStyle/>
          <a:p>
            <a:pPr>
              <a:buFont typeface="Arial" pitchFamily="34" charset="0"/>
              <a:buChar char="•"/>
            </a:pPr>
            <a:r>
              <a:rPr lang="en-US" dirty="0" smtClean="0"/>
              <a:t>Growth of factory work</a:t>
            </a:r>
          </a:p>
        </p:txBody>
      </p:sp>
      <p:sp>
        <p:nvSpPr>
          <p:cNvPr id="6" name="TextBox 5"/>
          <p:cNvSpPr txBox="1"/>
          <p:nvPr/>
        </p:nvSpPr>
        <p:spPr>
          <a:xfrm>
            <a:off x="152400" y="2362200"/>
            <a:ext cx="2819400" cy="1477328"/>
          </a:xfrm>
          <a:prstGeom prst="rect">
            <a:avLst/>
          </a:prstGeom>
          <a:noFill/>
        </p:spPr>
        <p:txBody>
          <a:bodyPr wrap="square" rtlCol="0">
            <a:spAutoFit/>
          </a:bodyPr>
          <a:lstStyle/>
          <a:p>
            <a:pPr>
              <a:buFont typeface="Arial" pitchFamily="34" charset="0"/>
              <a:buChar char="•"/>
            </a:pPr>
            <a:r>
              <a:rPr lang="en-US" dirty="0" smtClean="0"/>
              <a:t>Improvements in </a:t>
            </a:r>
          </a:p>
          <a:p>
            <a:r>
              <a:rPr lang="en-US" dirty="0" smtClean="0"/>
              <a:t>transportation</a:t>
            </a:r>
          </a:p>
          <a:p>
            <a:pPr lvl="1">
              <a:buFont typeface="Arial" pitchFamily="34" charset="0"/>
              <a:buChar char="•"/>
            </a:pPr>
            <a:r>
              <a:rPr lang="en-US" dirty="0" smtClean="0"/>
              <a:t>Steamships</a:t>
            </a:r>
          </a:p>
          <a:p>
            <a:pPr lvl="1">
              <a:buFont typeface="Arial" pitchFamily="34" charset="0"/>
              <a:buChar char="•"/>
            </a:pPr>
            <a:r>
              <a:rPr lang="en-US" dirty="0" smtClean="0"/>
              <a:t>Canals</a:t>
            </a:r>
          </a:p>
          <a:p>
            <a:pPr lvl="1">
              <a:buFont typeface="Arial" pitchFamily="34" charset="0"/>
              <a:buChar char="•"/>
            </a:pPr>
            <a:r>
              <a:rPr lang="en-US" dirty="0" smtClean="0"/>
              <a:t>Railroads</a:t>
            </a:r>
          </a:p>
        </p:txBody>
      </p:sp>
      <p:sp>
        <p:nvSpPr>
          <p:cNvPr id="7" name="TextBox 6"/>
          <p:cNvSpPr txBox="1"/>
          <p:nvPr/>
        </p:nvSpPr>
        <p:spPr>
          <a:xfrm>
            <a:off x="152400" y="3886200"/>
            <a:ext cx="3048000" cy="646331"/>
          </a:xfrm>
          <a:prstGeom prst="rect">
            <a:avLst/>
          </a:prstGeom>
          <a:noFill/>
        </p:spPr>
        <p:txBody>
          <a:bodyPr wrap="square" rtlCol="0">
            <a:spAutoFit/>
          </a:bodyPr>
          <a:lstStyle/>
          <a:p>
            <a:pPr>
              <a:buFont typeface="Arial" pitchFamily="34" charset="0"/>
              <a:buChar char="•"/>
            </a:pPr>
            <a:r>
              <a:rPr lang="en-US" dirty="0" smtClean="0"/>
              <a:t>Economic growth and technological innovation</a:t>
            </a:r>
          </a:p>
        </p:txBody>
      </p:sp>
      <p:sp>
        <p:nvSpPr>
          <p:cNvPr id="8" name="TextBox 7"/>
          <p:cNvSpPr txBox="1"/>
          <p:nvPr/>
        </p:nvSpPr>
        <p:spPr>
          <a:xfrm>
            <a:off x="152400" y="4648200"/>
            <a:ext cx="3048000" cy="646331"/>
          </a:xfrm>
          <a:prstGeom prst="rect">
            <a:avLst/>
          </a:prstGeom>
          <a:noFill/>
        </p:spPr>
        <p:txBody>
          <a:bodyPr wrap="square" rtlCol="0">
            <a:spAutoFit/>
          </a:bodyPr>
          <a:lstStyle/>
          <a:p>
            <a:pPr>
              <a:buFont typeface="Arial" pitchFamily="34" charset="0"/>
              <a:buChar char="•"/>
            </a:pPr>
            <a:r>
              <a:rPr lang="en-US" dirty="0" smtClean="0"/>
              <a:t>Dependence on fossil fuels and increased pollution</a:t>
            </a:r>
          </a:p>
        </p:txBody>
      </p:sp>
      <p:pic>
        <p:nvPicPr>
          <p:cNvPr id="9" name="Picture 8" descr="78_AlbanyYachtClubMaidenLaneRR_PC3.138.jpg"/>
          <p:cNvPicPr>
            <a:picLocks noChangeAspect="1"/>
          </p:cNvPicPr>
          <p:nvPr/>
        </p:nvPicPr>
        <p:blipFill>
          <a:blip r:embed="rId2" cstate="print"/>
          <a:stretch>
            <a:fillRect/>
          </a:stretch>
        </p:blipFill>
        <p:spPr>
          <a:xfrm>
            <a:off x="2971800" y="1295400"/>
            <a:ext cx="6172200" cy="4854435"/>
          </a:xfrm>
          <a:prstGeom prst="rect">
            <a:avLst/>
          </a:prstGeom>
        </p:spPr>
      </p:pic>
      <p:sp>
        <p:nvSpPr>
          <p:cNvPr id="10" name="TextBox 9"/>
          <p:cNvSpPr txBox="1"/>
          <p:nvPr/>
        </p:nvSpPr>
        <p:spPr>
          <a:xfrm>
            <a:off x="4267200" y="6211669"/>
            <a:ext cx="4724400" cy="646331"/>
          </a:xfrm>
          <a:prstGeom prst="rect">
            <a:avLst/>
          </a:prstGeom>
          <a:noFill/>
        </p:spPr>
        <p:txBody>
          <a:bodyPr wrap="square" rtlCol="0">
            <a:spAutoFit/>
          </a:bodyPr>
          <a:lstStyle/>
          <a:p>
            <a:r>
              <a:rPr lang="en-US" sz="1200" dirty="0" smtClean="0"/>
              <a:t>Albany Yacht Club and Maiden Lane Railroad Bridge looking east, c. 1910</a:t>
            </a:r>
          </a:p>
          <a:p>
            <a:r>
              <a:rPr lang="en-US" sz="1200" dirty="0" smtClean="0"/>
              <a:t>Unidentified Photographic Print</a:t>
            </a:r>
          </a:p>
          <a:p>
            <a:r>
              <a:rPr lang="en-US" sz="1200" dirty="0" smtClean="0"/>
              <a:t>PC 3 138</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8001000" cy="1200329"/>
          </a:xfrm>
          <a:prstGeom prst="rect">
            <a:avLst/>
          </a:prstGeom>
          <a:noFill/>
        </p:spPr>
        <p:txBody>
          <a:bodyPr wrap="square" rtlCol="0">
            <a:spAutoFit/>
          </a:bodyPr>
          <a:lstStyle/>
          <a:p>
            <a:pPr algn="ctr"/>
            <a:r>
              <a:rPr lang="en-US" dirty="0" smtClean="0"/>
              <a:t>Hudson River School artists lived during the Industrial Revolution and witnessed the changes technological advancements had on the landscape. The artists used their paintings, drawings, and writings to express their feelings about the effects of industrialization on the environment.</a:t>
            </a:r>
            <a:endParaRPr lang="en-US" dirty="0"/>
          </a:p>
        </p:txBody>
      </p:sp>
      <p:sp>
        <p:nvSpPr>
          <p:cNvPr id="3" name="TextBox 2"/>
          <p:cNvSpPr txBox="1"/>
          <p:nvPr/>
        </p:nvSpPr>
        <p:spPr>
          <a:xfrm>
            <a:off x="4038600" y="2743200"/>
            <a:ext cx="5257800" cy="1200329"/>
          </a:xfrm>
          <a:prstGeom prst="rect">
            <a:avLst/>
          </a:prstGeom>
          <a:noFill/>
        </p:spPr>
        <p:txBody>
          <a:bodyPr wrap="square" rtlCol="0">
            <a:spAutoFit/>
          </a:bodyPr>
          <a:lstStyle/>
          <a:p>
            <a:r>
              <a:rPr lang="en-US" sz="2400" dirty="0" smtClean="0"/>
              <a:t>How do you think Hudson River School artists felt about the Industrial Revolution?</a:t>
            </a:r>
            <a:endParaRPr lang="en-US" sz="2400" dirty="0"/>
          </a:p>
        </p:txBody>
      </p:sp>
      <p:sp>
        <p:nvSpPr>
          <p:cNvPr id="4" name="TextBox 3"/>
          <p:cNvSpPr txBox="1"/>
          <p:nvPr/>
        </p:nvSpPr>
        <p:spPr>
          <a:xfrm>
            <a:off x="0" y="5410200"/>
            <a:ext cx="5105400" cy="830997"/>
          </a:xfrm>
          <a:prstGeom prst="rect">
            <a:avLst/>
          </a:prstGeom>
          <a:noFill/>
        </p:spPr>
        <p:txBody>
          <a:bodyPr wrap="square" rtlCol="0">
            <a:spAutoFit/>
          </a:bodyPr>
          <a:lstStyle/>
          <a:p>
            <a:r>
              <a:rPr lang="en-US" sz="2400" dirty="0" smtClean="0"/>
              <a:t>What do you think we can learn from their paintings, drawings, and writings?</a:t>
            </a:r>
            <a:endParaRPr lang="en-US" sz="2400" dirty="0"/>
          </a:p>
        </p:txBody>
      </p:sp>
      <p:pic>
        <p:nvPicPr>
          <p:cNvPr id="5" name="Picture 4" descr="1998.2_Gifford.jpg"/>
          <p:cNvPicPr>
            <a:picLocks noChangeAspect="1"/>
          </p:cNvPicPr>
          <p:nvPr/>
        </p:nvPicPr>
        <p:blipFill>
          <a:blip r:embed="rId2" cstate="print"/>
          <a:stretch>
            <a:fillRect/>
          </a:stretch>
        </p:blipFill>
        <p:spPr>
          <a:xfrm>
            <a:off x="4953000" y="4033266"/>
            <a:ext cx="4191000" cy="2824734"/>
          </a:xfrm>
          <a:prstGeom prst="rect">
            <a:avLst/>
          </a:prstGeom>
        </p:spPr>
      </p:pic>
      <p:pic>
        <p:nvPicPr>
          <p:cNvPr id="6" name="Picture 5" descr="1916.1.6_Havell Robert.jpg"/>
          <p:cNvPicPr>
            <a:picLocks noChangeAspect="1"/>
          </p:cNvPicPr>
          <p:nvPr/>
        </p:nvPicPr>
        <p:blipFill>
          <a:blip r:embed="rId3" cstate="print"/>
          <a:stretch>
            <a:fillRect/>
          </a:stretch>
        </p:blipFill>
        <p:spPr>
          <a:xfrm>
            <a:off x="0" y="2667000"/>
            <a:ext cx="3956973" cy="2667000"/>
          </a:xfrm>
          <a:prstGeom prst="rect">
            <a:avLst/>
          </a:prstGeom>
        </p:spPr>
      </p:pic>
      <p:sp>
        <p:nvSpPr>
          <p:cNvPr id="7" name="Title 1"/>
          <p:cNvSpPr txBox="1">
            <a:spLocks/>
          </p:cNvSpPr>
          <p:nvPr/>
        </p:nvSpPr>
        <p:spPr>
          <a:xfrm>
            <a:off x="457200" y="304800"/>
            <a:ext cx="8251371" cy="6858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Hudson River School and the Industrial Revolution</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940.21.1_Cole.jpg"/>
          <p:cNvPicPr>
            <a:picLocks noChangeAspect="1"/>
          </p:cNvPicPr>
          <p:nvPr/>
        </p:nvPicPr>
        <p:blipFill>
          <a:blip r:embed="rId2" cstate="print"/>
          <a:stretch>
            <a:fillRect/>
          </a:stretch>
        </p:blipFill>
        <p:spPr>
          <a:xfrm>
            <a:off x="0" y="0"/>
            <a:ext cx="9144000" cy="6057900"/>
          </a:xfrm>
          <a:prstGeom prst="rect">
            <a:avLst/>
          </a:prstGeom>
        </p:spPr>
      </p:pic>
      <p:sp>
        <p:nvSpPr>
          <p:cNvPr id="1029" name="Text Box 5"/>
          <p:cNvSpPr txBox="1">
            <a:spLocks noChangeArrowheads="1"/>
          </p:cNvSpPr>
          <p:nvPr/>
        </p:nvSpPr>
        <p:spPr bwMode="auto">
          <a:xfrm>
            <a:off x="381000" y="6096000"/>
            <a:ext cx="85725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Albany, Taken from the East Side of the River; </a:t>
            </a:r>
            <a:r>
              <a:rPr kumimoji="0" lang="en-US" sz="1200" b="0" i="0" u="none" strike="noStrike" cap="none" normalizeH="0" baseline="0" dirty="0" smtClean="0">
                <a:ln>
                  <a:noFill/>
                </a:ln>
                <a:effectLst/>
                <a:latin typeface="Times New Roman" pitchFamily="18" charset="0"/>
                <a:cs typeface="Arial" pitchFamily="34" charset="0"/>
              </a:rPr>
              <a:t>Thomas Cole (1801-1848), c. 1844, Ink on wove paper, Albany Institute of History &amp; Art Purchase, 1940.21.1</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lbany"/>
          <p:cNvPicPr>
            <a:picLocks noChangeAspect="1" noChangeArrowheads="1"/>
          </p:cNvPicPr>
          <p:nvPr/>
        </p:nvPicPr>
        <p:blipFill>
          <a:blip r:embed="rId2" cstate="print"/>
          <a:srcRect/>
          <a:stretch>
            <a:fillRect/>
          </a:stretch>
        </p:blipFill>
        <p:spPr bwMode="auto">
          <a:xfrm>
            <a:off x="457200" y="0"/>
            <a:ext cx="8229600" cy="5930900"/>
          </a:xfrm>
          <a:prstGeom prst="rect">
            <a:avLst/>
          </a:prstGeom>
          <a:noFill/>
          <a:ln w="9525" algn="in">
            <a:noFill/>
            <a:miter lim="800000"/>
            <a:headEnd/>
            <a:tailEnd/>
          </a:ln>
          <a:effectLst/>
        </p:spPr>
      </p:pic>
      <p:sp>
        <p:nvSpPr>
          <p:cNvPr id="3075" name="Text Box 3"/>
          <p:cNvSpPr txBox="1">
            <a:spLocks noChangeArrowheads="1"/>
          </p:cNvSpPr>
          <p:nvPr/>
        </p:nvSpPr>
        <p:spPr bwMode="auto">
          <a:xfrm>
            <a:off x="304800" y="6019800"/>
            <a:ext cx="85725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Albany, NY; </a:t>
            </a:r>
            <a:r>
              <a:rPr kumimoji="0" lang="en-US" sz="1200" b="0" i="0" u="none" strike="noStrike" cap="none" normalizeH="0" baseline="0" dirty="0" smtClean="0">
                <a:ln>
                  <a:noFill/>
                </a:ln>
                <a:effectLst/>
                <a:latin typeface="Times New Roman" pitchFamily="18" charset="0"/>
                <a:cs typeface="Arial" pitchFamily="34" charset="0"/>
              </a:rPr>
              <a:t>Google Earth, 2015</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8.28.25_Cole.jpg"/>
          <p:cNvPicPr>
            <a:picLocks noChangeAspect="1"/>
          </p:cNvPicPr>
          <p:nvPr/>
        </p:nvPicPr>
        <p:blipFill>
          <a:blip r:embed="rId2" cstate="print"/>
          <a:stretch>
            <a:fillRect/>
          </a:stretch>
        </p:blipFill>
        <p:spPr>
          <a:xfrm>
            <a:off x="609600" y="0"/>
            <a:ext cx="8001000" cy="6176772"/>
          </a:xfrm>
          <a:prstGeom prst="rect">
            <a:avLst/>
          </a:prstGeom>
        </p:spPr>
      </p:pic>
      <p:sp>
        <p:nvSpPr>
          <p:cNvPr id="2050" name="Text Box 2"/>
          <p:cNvSpPr txBox="1">
            <a:spLocks noChangeArrowheads="1"/>
          </p:cNvSpPr>
          <p:nvPr/>
        </p:nvSpPr>
        <p:spPr bwMode="auto">
          <a:xfrm>
            <a:off x="381000" y="6248400"/>
            <a:ext cx="85725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Long Dock or Catskill Landing on the Hudson River; </a:t>
            </a:r>
            <a:r>
              <a:rPr kumimoji="0" lang="en-US" sz="1200" b="0" i="0" u="none" strike="noStrike" cap="none" normalizeH="0" baseline="0" dirty="0" smtClean="0">
                <a:ln>
                  <a:noFill/>
                </a:ln>
                <a:effectLst/>
                <a:latin typeface="Times New Roman" pitchFamily="18" charset="0"/>
                <a:cs typeface="Arial" pitchFamily="34" charset="0"/>
              </a:rPr>
              <a:t>Thomas Cole (1801-1848), 1847, Ink and pencil on paper, Albany Institute of History &amp; Art Purchase, 1958.28.25</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tskill landing"/>
          <p:cNvPicPr>
            <a:picLocks noChangeAspect="1" noChangeArrowheads="1"/>
          </p:cNvPicPr>
          <p:nvPr/>
        </p:nvPicPr>
        <p:blipFill>
          <a:blip r:embed="rId2" cstate="print"/>
          <a:srcRect/>
          <a:stretch>
            <a:fillRect/>
          </a:stretch>
        </p:blipFill>
        <p:spPr bwMode="auto">
          <a:xfrm>
            <a:off x="457200" y="0"/>
            <a:ext cx="8229600" cy="5899150"/>
          </a:xfrm>
          <a:prstGeom prst="rect">
            <a:avLst/>
          </a:prstGeom>
          <a:noFill/>
          <a:ln w="9525" algn="in">
            <a:noFill/>
            <a:miter lim="800000"/>
            <a:headEnd/>
            <a:tailEnd/>
          </a:ln>
          <a:effectLst/>
        </p:spPr>
      </p:pic>
      <p:sp>
        <p:nvSpPr>
          <p:cNvPr id="4099" name="Text Box 3"/>
          <p:cNvSpPr txBox="1">
            <a:spLocks noChangeArrowheads="1"/>
          </p:cNvSpPr>
          <p:nvPr/>
        </p:nvSpPr>
        <p:spPr bwMode="auto">
          <a:xfrm>
            <a:off x="304800" y="5943600"/>
            <a:ext cx="85725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Times New Roman" pitchFamily="18" charset="0"/>
                <a:cs typeface="Arial" pitchFamily="34" charset="0"/>
              </a:rPr>
              <a:t>Catskill Landing; </a:t>
            </a:r>
            <a:r>
              <a:rPr kumimoji="0" lang="en-US" sz="1200" b="0" i="0" u="none" strike="noStrike" cap="none" normalizeH="0" baseline="0" dirty="0" smtClean="0">
                <a:ln>
                  <a:noFill/>
                </a:ln>
                <a:effectLst/>
                <a:latin typeface="Times New Roman" pitchFamily="18" charset="0"/>
                <a:cs typeface="Arial" pitchFamily="34" charset="0"/>
              </a:rPr>
              <a:t>Google Earth, 2015</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77.17_Ary Henry.jpg"/>
          <p:cNvPicPr/>
          <p:nvPr/>
        </p:nvPicPr>
        <p:blipFill>
          <a:blip r:embed="rId2" cstate="print"/>
          <a:stretch>
            <a:fillRect/>
          </a:stretch>
        </p:blipFill>
        <p:spPr>
          <a:xfrm>
            <a:off x="152400" y="0"/>
            <a:ext cx="8839200" cy="6248400"/>
          </a:xfrm>
          <a:prstGeom prst="rect">
            <a:avLst/>
          </a:prstGeom>
        </p:spPr>
      </p:pic>
      <p:sp>
        <p:nvSpPr>
          <p:cNvPr id="3" name="TextBox 2"/>
          <p:cNvSpPr txBox="1"/>
          <p:nvPr/>
        </p:nvSpPr>
        <p:spPr>
          <a:xfrm>
            <a:off x="4648200" y="6211669"/>
            <a:ext cx="3733800" cy="646331"/>
          </a:xfrm>
          <a:prstGeom prst="rect">
            <a:avLst/>
          </a:prstGeom>
          <a:noFill/>
        </p:spPr>
        <p:txBody>
          <a:bodyPr wrap="square" rtlCol="0">
            <a:spAutoFit/>
          </a:bodyPr>
          <a:lstStyle/>
          <a:p>
            <a:r>
              <a:rPr lang="en-US" sz="1200" dirty="0" smtClean="0"/>
              <a:t>View of Hudson, New York, 1852</a:t>
            </a:r>
          </a:p>
          <a:p>
            <a:r>
              <a:rPr lang="en-US" sz="1200" dirty="0" smtClean="0"/>
              <a:t>Henry </a:t>
            </a:r>
            <a:r>
              <a:rPr lang="en-US" sz="1200" dirty="0" err="1" smtClean="0"/>
              <a:t>Ary</a:t>
            </a:r>
            <a:r>
              <a:rPr lang="en-US" sz="1200" dirty="0" smtClean="0"/>
              <a:t> (1807-1859)</a:t>
            </a:r>
          </a:p>
          <a:p>
            <a:r>
              <a:rPr lang="en-US" sz="1200" dirty="0" smtClean="0"/>
              <a:t>Albany Institute of History &amp; Art Purchase, 1977.17</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423</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stenshornp</dc:creator>
  <cp:lastModifiedBy>stenshornp</cp:lastModifiedBy>
  <cp:revision>32</cp:revision>
  <dcterms:created xsi:type="dcterms:W3CDTF">2019-04-24T17:03:00Z</dcterms:created>
  <dcterms:modified xsi:type="dcterms:W3CDTF">2019-08-28T14:52:09Z</dcterms:modified>
</cp:coreProperties>
</file>